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68" r:id="rId1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F3C59055-E52E-4BAE-8FBA-4ED629E6ED89}" type="datetimeFigureOut">
              <a:rPr lang="en-US" smtClean="0"/>
              <a:pPr/>
              <a:t>5/25/2017</a:t>
            </a:fld>
            <a:endParaRPr lang="en-US"/>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CF740543-9118-4EEC-8A98-0D5FE1AE46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A6BB30C-08A1-41E2-B31E-FEB6947BDDEF}" type="datetimeFigureOut">
              <a:rPr lang="en-US" smtClean="0"/>
              <a:pPr/>
              <a:t>5/25/2017</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83BB8E4D-1CD8-4A0B-899A-8A44A918C3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1</a:t>
            </a:fld>
            <a:endParaRPr lang="en-IN"/>
          </a:p>
        </p:txBody>
      </p:sp>
    </p:spTree>
    <p:extLst>
      <p:ext uri="{BB962C8B-B14F-4D97-AF65-F5344CB8AC3E}">
        <p14:creationId xmlns:p14="http://schemas.microsoft.com/office/powerpoint/2010/main" xmlns="" val="2236737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10</a:t>
            </a:fld>
            <a:endParaRPr lang="en-IN"/>
          </a:p>
        </p:txBody>
      </p:sp>
    </p:spTree>
    <p:extLst>
      <p:ext uri="{BB962C8B-B14F-4D97-AF65-F5344CB8AC3E}">
        <p14:creationId xmlns:p14="http://schemas.microsoft.com/office/powerpoint/2010/main" xmlns="" val="2081390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11</a:t>
            </a:fld>
            <a:endParaRPr lang="en-IN"/>
          </a:p>
        </p:txBody>
      </p:sp>
    </p:spTree>
    <p:extLst>
      <p:ext uri="{BB962C8B-B14F-4D97-AF65-F5344CB8AC3E}">
        <p14:creationId xmlns:p14="http://schemas.microsoft.com/office/powerpoint/2010/main" xmlns="" val="38592182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12</a:t>
            </a:fld>
            <a:endParaRPr lang="en-IN"/>
          </a:p>
        </p:txBody>
      </p:sp>
    </p:spTree>
    <p:extLst>
      <p:ext uri="{BB962C8B-B14F-4D97-AF65-F5344CB8AC3E}">
        <p14:creationId xmlns:p14="http://schemas.microsoft.com/office/powerpoint/2010/main" xmlns="" val="3723047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13</a:t>
            </a:fld>
            <a:endParaRPr lang="en-IN"/>
          </a:p>
        </p:txBody>
      </p:sp>
    </p:spTree>
    <p:extLst>
      <p:ext uri="{BB962C8B-B14F-4D97-AF65-F5344CB8AC3E}">
        <p14:creationId xmlns:p14="http://schemas.microsoft.com/office/powerpoint/2010/main" xmlns="" val="1113790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14</a:t>
            </a:fld>
            <a:endParaRPr lang="en-IN"/>
          </a:p>
        </p:txBody>
      </p:sp>
    </p:spTree>
    <p:extLst>
      <p:ext uri="{BB962C8B-B14F-4D97-AF65-F5344CB8AC3E}">
        <p14:creationId xmlns:p14="http://schemas.microsoft.com/office/powerpoint/2010/main" xmlns="" val="3803953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2</a:t>
            </a:fld>
            <a:endParaRPr lang="en-IN"/>
          </a:p>
        </p:txBody>
      </p:sp>
    </p:spTree>
    <p:extLst>
      <p:ext uri="{BB962C8B-B14F-4D97-AF65-F5344CB8AC3E}">
        <p14:creationId xmlns:p14="http://schemas.microsoft.com/office/powerpoint/2010/main" xmlns="" val="3648250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3</a:t>
            </a:fld>
            <a:endParaRPr lang="en-IN"/>
          </a:p>
        </p:txBody>
      </p:sp>
    </p:spTree>
    <p:extLst>
      <p:ext uri="{BB962C8B-B14F-4D97-AF65-F5344CB8AC3E}">
        <p14:creationId xmlns:p14="http://schemas.microsoft.com/office/powerpoint/2010/main" xmlns="" val="187656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4</a:t>
            </a:fld>
            <a:endParaRPr lang="en-IN"/>
          </a:p>
        </p:txBody>
      </p:sp>
    </p:spTree>
    <p:extLst>
      <p:ext uri="{BB962C8B-B14F-4D97-AF65-F5344CB8AC3E}">
        <p14:creationId xmlns:p14="http://schemas.microsoft.com/office/powerpoint/2010/main" xmlns="" val="445016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5</a:t>
            </a:fld>
            <a:endParaRPr lang="en-IN"/>
          </a:p>
        </p:txBody>
      </p:sp>
    </p:spTree>
    <p:extLst>
      <p:ext uri="{BB962C8B-B14F-4D97-AF65-F5344CB8AC3E}">
        <p14:creationId xmlns:p14="http://schemas.microsoft.com/office/powerpoint/2010/main" xmlns="" val="273934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6</a:t>
            </a:fld>
            <a:endParaRPr lang="en-IN"/>
          </a:p>
        </p:txBody>
      </p:sp>
    </p:spTree>
    <p:extLst>
      <p:ext uri="{BB962C8B-B14F-4D97-AF65-F5344CB8AC3E}">
        <p14:creationId xmlns:p14="http://schemas.microsoft.com/office/powerpoint/2010/main" xmlns="" val="3402719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7</a:t>
            </a:fld>
            <a:endParaRPr lang="en-IN"/>
          </a:p>
        </p:txBody>
      </p:sp>
    </p:spTree>
    <p:extLst>
      <p:ext uri="{BB962C8B-B14F-4D97-AF65-F5344CB8AC3E}">
        <p14:creationId xmlns:p14="http://schemas.microsoft.com/office/powerpoint/2010/main" xmlns="" val="4196435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8</a:t>
            </a:fld>
            <a:endParaRPr lang="en-IN"/>
          </a:p>
        </p:txBody>
      </p:sp>
    </p:spTree>
    <p:extLst>
      <p:ext uri="{BB962C8B-B14F-4D97-AF65-F5344CB8AC3E}">
        <p14:creationId xmlns:p14="http://schemas.microsoft.com/office/powerpoint/2010/main" xmlns="" val="18895749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453A384E-1038-4815-ACA2-B04FD0EBB272}" type="slidenum">
              <a:rPr lang="en-IN" smtClean="0"/>
              <a:pPr/>
              <a:t>9</a:t>
            </a:fld>
            <a:endParaRPr lang="en-IN"/>
          </a:p>
        </p:txBody>
      </p:sp>
    </p:spTree>
    <p:extLst>
      <p:ext uri="{BB962C8B-B14F-4D97-AF65-F5344CB8AC3E}">
        <p14:creationId xmlns:p14="http://schemas.microsoft.com/office/powerpoint/2010/main" xmlns="" val="3914524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subTitle" idx="1"/>
          </p:nvPr>
        </p:nvSpPr>
        <p:spPr>
          <a:xfrm>
            <a:off x="1371600" y="990600"/>
            <a:ext cx="6400800" cy="1752600"/>
          </a:xfrm>
          <a:solidFill>
            <a:schemeClr val="accent6">
              <a:lumMod val="60000"/>
              <a:lumOff val="40000"/>
            </a:schemeClr>
          </a:solidFill>
        </p:spPr>
        <p:txBody>
          <a:bodyPr>
            <a:normAutofit fontScale="92500" lnSpcReduction="10000"/>
          </a:bodyPr>
          <a:lstStyle/>
          <a:p>
            <a:pPr marL="0" indent="0" algn="ctr">
              <a:buNone/>
            </a:pPr>
            <a:r>
              <a:rPr lang="en-US" sz="4400" b="1" dirty="0" smtClean="0">
                <a:solidFill>
                  <a:srgbClr val="0070C0"/>
                </a:solidFill>
              </a:rPr>
              <a:t>The National Food Security Act, 2013</a:t>
            </a:r>
          </a:p>
          <a:p>
            <a:pPr marL="0" indent="0" algn="ctr">
              <a:buNone/>
            </a:pPr>
            <a:r>
              <a:rPr lang="en-US" sz="2800" b="1" dirty="0" smtClean="0">
                <a:solidFill>
                  <a:srgbClr val="0070C0"/>
                </a:solidFill>
              </a:rPr>
              <a:t>(No. 20 of 2013)</a:t>
            </a:r>
          </a:p>
          <a:p>
            <a:pPr marL="0" indent="0" algn="ctr">
              <a:buNone/>
            </a:pPr>
            <a:endParaRPr lang="en-US" sz="2800" b="1" dirty="0" smtClean="0">
              <a:solidFill>
                <a:srgbClr val="0070C0"/>
              </a:solidFill>
            </a:endParaRPr>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1</a:t>
            </a:fld>
            <a:endParaRPr lang="en-IN" dirty="0">
              <a:solidFill>
                <a:prstClr val="black">
                  <a:tint val="75000"/>
                </a:prstClr>
              </a:solidFill>
            </a:endParaRPr>
          </a:p>
        </p:txBody>
      </p:sp>
    </p:spTree>
    <p:extLst>
      <p:ext uri="{BB962C8B-B14F-4D97-AF65-F5344CB8AC3E}">
        <p14:creationId xmlns:p14="http://schemas.microsoft.com/office/powerpoint/2010/main" xmlns="" val="1390581338"/>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553200" cy="868362"/>
          </a:xfrm>
          <a:solidFill>
            <a:schemeClr val="accent4">
              <a:lumMod val="40000"/>
              <a:lumOff val="60000"/>
            </a:schemeClr>
          </a:solidFill>
        </p:spPr>
        <p:txBody>
          <a:bodyPr vert="horz" lIns="91440" tIns="45720" rIns="91440" bIns="45720" rtlCol="0" anchor="ctr">
            <a:noAutofit/>
          </a:bodyPr>
          <a:lstStyle/>
          <a:p>
            <a:r>
              <a:rPr lang="en-US" sz="3200" b="1" dirty="0"/>
              <a:t> Food Security Allowances</a:t>
            </a:r>
          </a:p>
        </p:txBody>
      </p:sp>
      <p:sp>
        <p:nvSpPr>
          <p:cNvPr id="3" name="Content Placeholder 2"/>
          <p:cNvSpPr>
            <a:spLocks noGrp="1"/>
          </p:cNvSpPr>
          <p:nvPr>
            <p:ph idx="1"/>
          </p:nvPr>
        </p:nvSpPr>
        <p:spPr>
          <a:xfrm>
            <a:off x="457200" y="1600200"/>
            <a:ext cx="8229600" cy="4724400"/>
          </a:xfrm>
        </p:spPr>
        <p:txBody>
          <a:bodyPr/>
          <a:lstStyle/>
          <a:p>
            <a:pPr marL="0" indent="0" algn="just">
              <a:buNone/>
            </a:pPr>
            <a:r>
              <a:rPr lang="en-IN" dirty="0"/>
              <a:t>In case of non-supply of the entitled quantities of </a:t>
            </a:r>
            <a:r>
              <a:rPr lang="en-IN" dirty="0" err="1"/>
              <a:t>foodgrains</a:t>
            </a:r>
            <a:r>
              <a:rPr lang="en-IN" dirty="0"/>
              <a:t> or meals to entitled </a:t>
            </a:r>
            <a:r>
              <a:rPr lang="en-IN" dirty="0" smtClean="0"/>
              <a:t>persons (children), </a:t>
            </a:r>
            <a:r>
              <a:rPr lang="en-IN" dirty="0"/>
              <a:t>such </a:t>
            </a:r>
            <a:r>
              <a:rPr lang="en-IN" dirty="0" smtClean="0"/>
              <a:t>persons (children) </a:t>
            </a:r>
            <a:r>
              <a:rPr lang="en-IN" dirty="0"/>
              <a:t>shall be entitled to receive such food security allowance from the concerned State Government to be paid to each </a:t>
            </a:r>
            <a:r>
              <a:rPr lang="en-IN" dirty="0" smtClean="0"/>
              <a:t>person (children), </a:t>
            </a:r>
            <a:r>
              <a:rPr lang="en-IN" dirty="0"/>
              <a:t>within such time and manner as may be prescribed by the Central Government</a:t>
            </a:r>
            <a:r>
              <a:rPr lang="en-IN" dirty="0" smtClean="0"/>
              <a:t>.</a:t>
            </a:r>
          </a:p>
          <a:p>
            <a:pPr marL="0" lvl="1" indent="0" algn="r">
              <a:buNone/>
            </a:pPr>
            <a:r>
              <a:rPr lang="en-US" sz="2000" b="1" i="1" dirty="0" smtClean="0"/>
              <a:t>Ref: Section 8 of NFSA</a:t>
            </a:r>
          </a:p>
          <a:p>
            <a:pPr marL="0" indent="0" algn="just">
              <a:buNone/>
            </a:pPr>
            <a:endParaRPr lang="en-IN" dirty="0" smtClean="0"/>
          </a:p>
          <a:p>
            <a:pPr marL="0" indent="0" algn="just">
              <a:buNone/>
            </a:pPr>
            <a:endParaRPr lang="en-US" dirty="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10</a:t>
            </a:fld>
            <a:endParaRPr lang="en-IN">
              <a:solidFill>
                <a:prstClr val="black">
                  <a:tint val="75000"/>
                </a:prstClr>
              </a:solidFill>
            </a:endParaRPr>
          </a:p>
        </p:txBody>
      </p:sp>
    </p:spTree>
    <p:extLst>
      <p:ext uri="{BB962C8B-B14F-4D97-AF65-F5344CB8AC3E}">
        <p14:creationId xmlns:p14="http://schemas.microsoft.com/office/powerpoint/2010/main" xmlns="" val="344648953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93233"/>
            <a:ext cx="6781800" cy="914400"/>
          </a:xfrm>
          <a:solidFill>
            <a:schemeClr val="accent4">
              <a:lumMod val="40000"/>
              <a:lumOff val="60000"/>
            </a:schemeClr>
          </a:solidFill>
        </p:spPr>
        <p:txBody>
          <a:bodyPr vert="horz" lIns="91440" tIns="45720" rIns="91440" bIns="45720" rtlCol="0" anchor="ctr">
            <a:noAutofit/>
          </a:bodyPr>
          <a:lstStyle/>
          <a:p>
            <a:r>
              <a:rPr lang="en-US" sz="3200" b="1" dirty="0"/>
              <a:t> Framing of Rules for the implementation of MDMS</a:t>
            </a:r>
          </a:p>
        </p:txBody>
      </p:sp>
      <p:sp>
        <p:nvSpPr>
          <p:cNvPr id="3" name="Content Placeholder 2"/>
          <p:cNvSpPr>
            <a:spLocks noGrp="1"/>
          </p:cNvSpPr>
          <p:nvPr>
            <p:ph idx="1"/>
          </p:nvPr>
        </p:nvSpPr>
        <p:spPr>
          <a:xfrm>
            <a:off x="457200" y="1447800"/>
            <a:ext cx="8229600" cy="4953000"/>
          </a:xfrm>
        </p:spPr>
        <p:txBody>
          <a:bodyPr>
            <a:normAutofit/>
          </a:bodyPr>
          <a:lstStyle/>
          <a:p>
            <a:pPr algn="just">
              <a:buNone/>
            </a:pPr>
            <a:r>
              <a:rPr lang="en-US" dirty="0" smtClean="0"/>
              <a:t>	The Central Government may, in consultation with the State Governments and by notification, make rules to carry out the provisions of NFSA . </a:t>
            </a:r>
          </a:p>
          <a:p>
            <a:pPr algn="just">
              <a:buNone/>
            </a:pPr>
            <a:r>
              <a:rPr lang="en-US" dirty="0" smtClean="0"/>
              <a:t>	Such rules may provide for  entitlements under section  5 including cost sharing under section 7 and  amount, time and  manner of payment of food security allowance to entitled  individuals under section 8.</a:t>
            </a:r>
          </a:p>
          <a:p>
            <a:pPr marL="342900" lvl="1" indent="-342900" algn="r">
              <a:buNone/>
            </a:pPr>
            <a:r>
              <a:rPr lang="en-US" sz="2000" b="1" i="1" dirty="0" smtClean="0"/>
              <a:t>Ref: Section 39 of NFSA</a:t>
            </a:r>
          </a:p>
          <a:p>
            <a:pPr algn="just">
              <a:buNone/>
            </a:pPr>
            <a:endParaRPr lang="en-US" dirty="0" smtClean="0"/>
          </a:p>
          <a:p>
            <a:pPr algn="just">
              <a:buNone/>
            </a:pPr>
            <a:endParaRPr lang="en-US" dirty="0" smtClean="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11</a:t>
            </a:fld>
            <a:endParaRPr lang="en-IN">
              <a:solidFill>
                <a:prstClr val="black">
                  <a:tint val="75000"/>
                </a:prstClr>
              </a:solidFill>
            </a:endParaRPr>
          </a:p>
        </p:txBody>
      </p:sp>
    </p:spTree>
    <p:extLst>
      <p:ext uri="{BB962C8B-B14F-4D97-AF65-F5344CB8AC3E}">
        <p14:creationId xmlns:p14="http://schemas.microsoft.com/office/powerpoint/2010/main" xmlns="" val="344648953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6725415" cy="715962"/>
          </a:xfrm>
          <a:solidFill>
            <a:schemeClr val="accent4">
              <a:lumMod val="40000"/>
              <a:lumOff val="60000"/>
            </a:schemeClr>
          </a:solidFill>
        </p:spPr>
        <p:txBody>
          <a:bodyPr vert="horz" lIns="91440" tIns="45720" rIns="91440" bIns="45720" rtlCol="0" anchor="ctr">
            <a:noAutofit/>
          </a:bodyPr>
          <a:lstStyle/>
          <a:p>
            <a:r>
              <a:rPr lang="en-US" sz="3200" b="1"/>
              <a:t>Grievance </a:t>
            </a:r>
            <a:r>
              <a:rPr lang="en-US" sz="3200" b="1" dirty="0"/>
              <a:t>Redressal Mechanism</a:t>
            </a:r>
          </a:p>
        </p:txBody>
      </p:sp>
      <p:sp>
        <p:nvSpPr>
          <p:cNvPr id="3" name="Content Placeholder 2"/>
          <p:cNvSpPr>
            <a:spLocks noGrp="1"/>
          </p:cNvSpPr>
          <p:nvPr>
            <p:ph idx="1"/>
          </p:nvPr>
        </p:nvSpPr>
        <p:spPr>
          <a:xfrm>
            <a:off x="304800" y="1371600"/>
            <a:ext cx="8458200" cy="5257800"/>
          </a:xfrm>
        </p:spPr>
        <p:txBody>
          <a:bodyPr>
            <a:normAutofit fontScale="70000" lnSpcReduction="20000"/>
          </a:bodyPr>
          <a:lstStyle/>
          <a:p>
            <a:pPr algn="just">
              <a:lnSpc>
                <a:spcPct val="145000"/>
              </a:lnSpc>
            </a:pPr>
            <a:r>
              <a:rPr lang="en-IN" sz="3700" dirty="0"/>
              <a:t>Every State Government shall put in place an internal grievance </a:t>
            </a:r>
            <a:r>
              <a:rPr lang="en-IN" sz="3700" dirty="0" smtClean="0"/>
              <a:t>redressal </a:t>
            </a:r>
            <a:r>
              <a:rPr lang="en-IN" sz="3700" dirty="0"/>
              <a:t>mechanism which may include call centres, help lines, designation of nodal officers, or such other </a:t>
            </a:r>
            <a:r>
              <a:rPr lang="en-IN" sz="3700" dirty="0" smtClean="0"/>
              <a:t>mechanism.</a:t>
            </a:r>
          </a:p>
          <a:p>
            <a:pPr algn="just">
              <a:lnSpc>
                <a:spcPct val="145000"/>
              </a:lnSpc>
            </a:pPr>
            <a:r>
              <a:rPr lang="en-US" sz="3700" dirty="0" smtClean="0"/>
              <a:t>District Grievance Redressal Officer – Every State Shall appoint or designate, for each district for expeditious and effective redressal of grievances in matters relating to distribution of entitled </a:t>
            </a:r>
            <a:r>
              <a:rPr lang="en-US" sz="3700" dirty="0" err="1" smtClean="0"/>
              <a:t>foodgrains</a:t>
            </a:r>
            <a:r>
              <a:rPr lang="en-US" sz="3700" dirty="0" smtClean="0"/>
              <a:t> or meals and to enforce the entitlements under this Act. </a:t>
            </a:r>
          </a:p>
          <a:p>
            <a:pPr algn="r">
              <a:lnSpc>
                <a:spcPct val="145000"/>
              </a:lnSpc>
              <a:buNone/>
            </a:pPr>
            <a:r>
              <a:rPr lang="en-US" sz="2600" b="1" i="1" dirty="0" smtClean="0"/>
              <a:t>Ref: Section 14 &amp; 15 of NFSA</a:t>
            </a:r>
            <a:endParaRPr lang="en-US" sz="2000" b="1" i="1" dirty="0" smtClean="0"/>
          </a:p>
          <a:p>
            <a:pPr algn="just">
              <a:lnSpc>
                <a:spcPct val="145000"/>
              </a:lnSpc>
            </a:pPr>
            <a:endParaRPr lang="en-US" dirty="0" smtClean="0"/>
          </a:p>
          <a:p>
            <a:pPr algn="just">
              <a:lnSpc>
                <a:spcPct val="145000"/>
              </a:lnSpc>
            </a:pPr>
            <a:endParaRPr lang="en-US" dirty="0"/>
          </a:p>
        </p:txBody>
      </p:sp>
      <p:sp>
        <p:nvSpPr>
          <p:cNvPr id="4" name="Slide Number Placeholder 3"/>
          <p:cNvSpPr>
            <a:spLocks noGrp="1"/>
          </p:cNvSpPr>
          <p:nvPr>
            <p:ph type="sldNum" sz="quarter" idx="12"/>
          </p:nvPr>
        </p:nvSpPr>
        <p:spPr>
          <a:xfrm>
            <a:off x="6781800" y="6248400"/>
            <a:ext cx="2133600" cy="365125"/>
          </a:xfrm>
        </p:spPr>
        <p:txBody>
          <a:bodyPr/>
          <a:lstStyle/>
          <a:p>
            <a:fld id="{F53E7A61-0F23-415B-9D42-DD3E25105AAB}" type="slidenum">
              <a:rPr lang="en-IN" sz="1600" smtClean="0">
                <a:solidFill>
                  <a:prstClr val="black">
                    <a:tint val="75000"/>
                  </a:prstClr>
                </a:solidFill>
              </a:rPr>
              <a:pPr/>
              <a:t>12</a:t>
            </a:fld>
            <a:endParaRPr lang="en-IN" sz="1600" dirty="0">
              <a:solidFill>
                <a:prstClr val="black">
                  <a:tint val="75000"/>
                </a:prstClr>
              </a:solidFill>
            </a:endParaRPr>
          </a:p>
        </p:txBody>
      </p:sp>
    </p:spTree>
    <p:extLst>
      <p:ext uri="{BB962C8B-B14F-4D97-AF65-F5344CB8AC3E}">
        <p14:creationId xmlns:p14="http://schemas.microsoft.com/office/powerpoint/2010/main" xmlns="" val="214062782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20309"/>
            <a:ext cx="6858000" cy="685800"/>
          </a:xfrm>
          <a:solidFill>
            <a:schemeClr val="accent4">
              <a:lumMod val="40000"/>
              <a:lumOff val="60000"/>
            </a:schemeClr>
          </a:solidFill>
        </p:spPr>
        <p:txBody>
          <a:bodyPr vert="horz" lIns="91440" tIns="45720" rIns="91440" bIns="45720" rtlCol="0" anchor="ctr">
            <a:noAutofit/>
          </a:bodyPr>
          <a:lstStyle/>
          <a:p>
            <a:r>
              <a:rPr lang="en-US" sz="3200" b="1" dirty="0"/>
              <a:t> Constitution of State Food Commission</a:t>
            </a:r>
          </a:p>
        </p:txBody>
      </p:sp>
      <p:sp>
        <p:nvSpPr>
          <p:cNvPr id="3" name="Content Placeholder 2"/>
          <p:cNvSpPr>
            <a:spLocks noGrp="1"/>
          </p:cNvSpPr>
          <p:nvPr>
            <p:ph idx="1"/>
          </p:nvPr>
        </p:nvSpPr>
        <p:spPr>
          <a:xfrm>
            <a:off x="228600" y="1371600"/>
            <a:ext cx="8686800" cy="5334000"/>
          </a:xfrm>
        </p:spPr>
        <p:txBody>
          <a:bodyPr>
            <a:noAutofit/>
          </a:bodyPr>
          <a:lstStyle/>
          <a:p>
            <a:pPr algn="just">
              <a:buNone/>
            </a:pPr>
            <a:r>
              <a:rPr lang="en-US" sz="2700" dirty="0" smtClean="0"/>
              <a:t>Every State Government will set up State Food Commission consisting of a Chairperson &amp; 5 members and  a Member Secretary for performing following  functions:</a:t>
            </a:r>
          </a:p>
          <a:p>
            <a:pPr marL="514350" indent="-514350" algn="just">
              <a:buFont typeface="+mj-lt"/>
              <a:buAutoNum type="alphaLcParenR"/>
            </a:pPr>
            <a:r>
              <a:rPr lang="en-IN" sz="2700" dirty="0" smtClean="0"/>
              <a:t>Monitor </a:t>
            </a:r>
            <a:r>
              <a:rPr lang="en-IN" sz="2700" dirty="0"/>
              <a:t>and evaluate the implementation of this </a:t>
            </a:r>
            <a:r>
              <a:rPr lang="en-IN" sz="2700" dirty="0" smtClean="0"/>
              <a:t>Act;</a:t>
            </a:r>
          </a:p>
          <a:p>
            <a:pPr marL="514350" indent="-514350" algn="just">
              <a:buFont typeface="+mj-lt"/>
              <a:buAutoNum type="alphaLcParenR"/>
            </a:pPr>
            <a:r>
              <a:rPr lang="en-IN" sz="2700" dirty="0" smtClean="0"/>
              <a:t>inquire into violations of entitlements ; either </a:t>
            </a:r>
            <a:r>
              <a:rPr lang="en-IN" sz="2700" dirty="0" err="1"/>
              <a:t>suo</a:t>
            </a:r>
            <a:r>
              <a:rPr lang="en-IN" sz="2700" dirty="0"/>
              <a:t> </a:t>
            </a:r>
            <a:r>
              <a:rPr lang="en-IN" sz="2700" dirty="0" err="1"/>
              <a:t>motu</a:t>
            </a:r>
            <a:r>
              <a:rPr lang="en-IN" sz="2700" dirty="0"/>
              <a:t> or on receipt of </a:t>
            </a:r>
            <a:r>
              <a:rPr lang="en-IN" sz="2700" dirty="0" smtClean="0"/>
              <a:t>complaint</a:t>
            </a:r>
          </a:p>
          <a:p>
            <a:pPr marL="514350" indent="-514350" algn="just">
              <a:buFont typeface="+mj-lt"/>
              <a:buAutoNum type="alphaLcParenR"/>
            </a:pPr>
            <a:r>
              <a:rPr lang="en-IN" sz="2700" dirty="0" smtClean="0"/>
              <a:t>Give </a:t>
            </a:r>
            <a:r>
              <a:rPr lang="en-IN" sz="2700" dirty="0"/>
              <a:t>advice to the State Government, their agencies, autonomous bodies as well as </a:t>
            </a:r>
            <a:r>
              <a:rPr lang="en-IN" sz="2700" dirty="0" smtClean="0"/>
              <a:t>NGOs </a:t>
            </a:r>
            <a:r>
              <a:rPr lang="en-IN" sz="2700" dirty="0"/>
              <a:t>involved in delivery of relevant services, for the effective implementation of food and nutrition related schemes, to enable individuals to fully access their entitlements specified in this Act; </a:t>
            </a:r>
            <a:endParaRPr lang="en-IN" sz="2700" dirty="0" smtClean="0"/>
          </a:p>
          <a:p>
            <a:pPr marL="514350" indent="-514350" algn="r">
              <a:buNone/>
            </a:pPr>
            <a:endParaRPr lang="en-US" sz="2000" b="1" i="1" dirty="0" smtClean="0"/>
          </a:p>
          <a:p>
            <a:pPr marL="514350" indent="-514350" algn="r">
              <a:buNone/>
            </a:pPr>
            <a:r>
              <a:rPr lang="en-US" sz="2000" b="1" i="1" dirty="0" smtClean="0"/>
              <a:t>Ref: Section 16 of NFSA</a:t>
            </a:r>
          </a:p>
          <a:p>
            <a:pPr marL="514350" indent="-514350" algn="just">
              <a:buFont typeface="+mj-lt"/>
              <a:buAutoNum type="alphaLcParenR"/>
            </a:pPr>
            <a:endParaRPr lang="en-IN" sz="2700" dirty="0" smtClean="0"/>
          </a:p>
          <a:p>
            <a:pPr marL="514350" indent="-514350" algn="just">
              <a:buNone/>
            </a:pPr>
            <a:endParaRPr lang="en-IN" sz="2700" dirty="0" smtClean="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13</a:t>
            </a:fld>
            <a:endParaRPr lang="en-IN">
              <a:solidFill>
                <a:prstClr val="black">
                  <a:tint val="75000"/>
                </a:prstClr>
              </a:solidFill>
            </a:endParaRPr>
          </a:p>
        </p:txBody>
      </p:sp>
    </p:spTree>
    <p:extLst>
      <p:ext uri="{BB962C8B-B14F-4D97-AF65-F5344CB8AC3E}">
        <p14:creationId xmlns:p14="http://schemas.microsoft.com/office/powerpoint/2010/main" xmlns="" val="418406429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6705600" cy="533400"/>
          </a:xfrm>
          <a:solidFill>
            <a:schemeClr val="accent4">
              <a:lumMod val="40000"/>
              <a:lumOff val="60000"/>
            </a:schemeClr>
          </a:solidFill>
        </p:spPr>
        <p:txBody>
          <a:bodyPr vert="horz" lIns="91440" tIns="45720" rIns="91440" bIns="45720" rtlCol="0" anchor="ctr">
            <a:noAutofit/>
          </a:bodyPr>
          <a:lstStyle/>
          <a:p>
            <a:r>
              <a:rPr lang="en-US" sz="3200" b="1" dirty="0"/>
              <a:t>Setting up of Vigilance Committee </a:t>
            </a:r>
          </a:p>
        </p:txBody>
      </p:sp>
      <p:sp>
        <p:nvSpPr>
          <p:cNvPr id="3" name="Content Placeholder 2"/>
          <p:cNvSpPr>
            <a:spLocks noGrp="1"/>
          </p:cNvSpPr>
          <p:nvPr>
            <p:ph idx="1"/>
          </p:nvPr>
        </p:nvSpPr>
        <p:spPr>
          <a:xfrm>
            <a:off x="381000" y="1378524"/>
            <a:ext cx="8534400" cy="5250875"/>
          </a:xfrm>
        </p:spPr>
        <p:txBody>
          <a:bodyPr>
            <a:noAutofit/>
          </a:bodyPr>
          <a:lstStyle/>
          <a:p>
            <a:pPr algn="just">
              <a:lnSpc>
                <a:spcPct val="150000"/>
              </a:lnSpc>
              <a:buNone/>
            </a:pPr>
            <a:r>
              <a:rPr lang="en-US" sz="2400" dirty="0"/>
              <a:t>	</a:t>
            </a:r>
            <a:r>
              <a:rPr lang="en-US" sz="2400" dirty="0" smtClean="0"/>
              <a:t>Every State Government shall set up t</a:t>
            </a:r>
            <a:r>
              <a:rPr lang="en-IN" sz="2400" dirty="0" smtClean="0"/>
              <a:t>he </a:t>
            </a:r>
            <a:r>
              <a:rPr lang="en-IN" sz="2400" dirty="0"/>
              <a:t>Vigilance Committees </a:t>
            </a:r>
            <a:r>
              <a:rPr lang="en-IN" sz="2400" dirty="0" smtClean="0"/>
              <a:t>  to perform </a:t>
            </a:r>
            <a:r>
              <a:rPr lang="en-IN" sz="2400" dirty="0"/>
              <a:t>the following </a:t>
            </a:r>
            <a:r>
              <a:rPr lang="en-IN" sz="2400" dirty="0" smtClean="0"/>
              <a:t>functions:— </a:t>
            </a:r>
            <a:endParaRPr lang="en-IN" sz="2400" dirty="0"/>
          </a:p>
          <a:p>
            <a:pPr marL="514350" indent="-514350" algn="just">
              <a:lnSpc>
                <a:spcPct val="150000"/>
              </a:lnSpc>
              <a:buFont typeface="+mj-lt"/>
              <a:buAutoNum type="alphaLcParenR"/>
            </a:pPr>
            <a:r>
              <a:rPr lang="en-IN" sz="2400" dirty="0"/>
              <a:t>R</a:t>
            </a:r>
            <a:r>
              <a:rPr lang="en-IN" sz="2400" dirty="0" smtClean="0"/>
              <a:t>egularly </a:t>
            </a:r>
            <a:r>
              <a:rPr lang="en-IN" sz="2400" dirty="0"/>
              <a:t>supervise the implementation of all schemes under this Act; </a:t>
            </a:r>
            <a:endParaRPr lang="en-US" sz="2400" dirty="0" smtClean="0"/>
          </a:p>
          <a:p>
            <a:pPr marL="514350" indent="-514350" algn="just">
              <a:lnSpc>
                <a:spcPct val="150000"/>
              </a:lnSpc>
              <a:buFont typeface="+mj-lt"/>
              <a:buAutoNum type="alphaLcParenR"/>
            </a:pPr>
            <a:r>
              <a:rPr lang="en-IN" sz="2400" dirty="0"/>
              <a:t>I</a:t>
            </a:r>
            <a:r>
              <a:rPr lang="en-IN" sz="2400" dirty="0" smtClean="0"/>
              <a:t>nform </a:t>
            </a:r>
            <a:r>
              <a:rPr lang="en-IN" sz="2400" dirty="0"/>
              <a:t>the District Grievance Redressal Officer, in writing, of any violation of the provisions of this Act; and </a:t>
            </a:r>
            <a:endParaRPr lang="en-IN" sz="2400" dirty="0" smtClean="0"/>
          </a:p>
          <a:p>
            <a:pPr marL="514350" indent="-514350" algn="just">
              <a:lnSpc>
                <a:spcPct val="150000"/>
              </a:lnSpc>
              <a:buFont typeface="+mj-lt"/>
              <a:buAutoNum type="alphaLcParenR"/>
            </a:pPr>
            <a:r>
              <a:rPr lang="en-IN" sz="2400" dirty="0"/>
              <a:t>I</a:t>
            </a:r>
            <a:r>
              <a:rPr lang="en-IN" sz="2400" dirty="0" smtClean="0"/>
              <a:t>nform </a:t>
            </a:r>
            <a:r>
              <a:rPr lang="en-IN" sz="2400" dirty="0"/>
              <a:t>the District Grievance Redressal Officer, in writing, of any malpractice or misappropriation of funds </a:t>
            </a:r>
            <a:r>
              <a:rPr lang="en-IN" sz="2400" dirty="0" smtClean="0"/>
              <a:t>found </a:t>
            </a:r>
            <a:r>
              <a:rPr lang="en-IN" sz="2400" dirty="0"/>
              <a:t>by it</a:t>
            </a:r>
            <a:r>
              <a:rPr lang="en-IN" sz="2400" dirty="0" smtClean="0"/>
              <a:t>.</a:t>
            </a:r>
          </a:p>
          <a:p>
            <a:pPr marL="514350" indent="-514350" algn="r">
              <a:lnSpc>
                <a:spcPct val="150000"/>
              </a:lnSpc>
              <a:buNone/>
            </a:pPr>
            <a:r>
              <a:rPr lang="en-US" sz="2000" b="1" i="1" dirty="0" smtClean="0"/>
              <a:t>Ref: Section 29 of NFSA</a:t>
            </a:r>
            <a:endParaRPr lang="en-US" sz="1600" b="1" i="1" dirty="0" smtClean="0"/>
          </a:p>
          <a:p>
            <a:pPr marL="514350" indent="-514350" algn="just">
              <a:lnSpc>
                <a:spcPct val="150000"/>
              </a:lnSpc>
              <a:buFont typeface="+mj-lt"/>
              <a:buAutoNum type="alphaLcParenR"/>
            </a:pPr>
            <a:endParaRPr lang="en-US" sz="2400" dirty="0" smtClean="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14</a:t>
            </a:fld>
            <a:endParaRPr lang="en-IN">
              <a:solidFill>
                <a:prstClr val="black">
                  <a:tint val="75000"/>
                </a:prstClr>
              </a:solidFill>
            </a:endParaRPr>
          </a:p>
        </p:txBody>
      </p:sp>
    </p:spTree>
    <p:extLst>
      <p:ext uri="{BB962C8B-B14F-4D97-AF65-F5344CB8AC3E}">
        <p14:creationId xmlns:p14="http://schemas.microsoft.com/office/powerpoint/2010/main" xmlns="" val="164725658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a:bodyPr>
          <a:lstStyle/>
          <a:p>
            <a:r>
              <a:rPr lang="en-US" b="1" dirty="0" smtClean="0"/>
              <a:t>Thank You</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81000"/>
            <a:ext cx="7010400" cy="738923"/>
          </a:xfrm>
          <a:solidFill>
            <a:schemeClr val="accent4">
              <a:lumMod val="40000"/>
              <a:lumOff val="60000"/>
            </a:schemeClr>
          </a:solidFill>
        </p:spPr>
        <p:txBody>
          <a:bodyPr>
            <a:noAutofit/>
          </a:bodyPr>
          <a:lstStyle/>
          <a:p>
            <a:r>
              <a:rPr lang="en-US" sz="3200" b="1" dirty="0" smtClean="0"/>
              <a:t>National Food Security Act (NFSA), 2013</a:t>
            </a:r>
            <a:endParaRPr lang="en-US" sz="3200" b="1" dirty="0"/>
          </a:p>
        </p:txBody>
      </p:sp>
      <p:sp>
        <p:nvSpPr>
          <p:cNvPr id="3" name="Content Placeholder 2"/>
          <p:cNvSpPr>
            <a:spLocks noGrp="1"/>
          </p:cNvSpPr>
          <p:nvPr>
            <p:ph idx="1"/>
          </p:nvPr>
        </p:nvSpPr>
        <p:spPr>
          <a:xfrm>
            <a:off x="457200" y="1371600"/>
            <a:ext cx="8229600" cy="4754563"/>
          </a:xfrm>
        </p:spPr>
        <p:txBody>
          <a:bodyPr>
            <a:normAutofit/>
          </a:bodyPr>
          <a:lstStyle/>
          <a:p>
            <a:pPr algn="just">
              <a:buNone/>
            </a:pPr>
            <a:r>
              <a:rPr lang="en-US" dirty="0" smtClean="0"/>
              <a:t>	</a:t>
            </a:r>
            <a:r>
              <a:rPr lang="en-US" sz="3600" dirty="0" smtClean="0"/>
              <a:t>An Act to provide for food and nutritional security in human life cycle approach, by ensuring access to adequate quantity of quality food at affordable prices to people to live a life with dignity and for matters connected therewith or incidental thereto.</a:t>
            </a:r>
          </a:p>
          <a:p>
            <a:pPr algn="just">
              <a:buNone/>
            </a:pPr>
            <a:endParaRPr lang="en-US" dirty="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2</a:t>
            </a:fld>
            <a:endParaRPr lang="en-IN" dirty="0">
              <a:solidFill>
                <a:prstClr val="black">
                  <a:tint val="75000"/>
                </a:prstClr>
              </a:solidFill>
            </a:endParaRPr>
          </a:p>
        </p:txBody>
      </p:sp>
    </p:spTree>
    <p:extLst>
      <p:ext uri="{BB962C8B-B14F-4D97-AF65-F5344CB8AC3E}">
        <p14:creationId xmlns:p14="http://schemas.microsoft.com/office/powerpoint/2010/main" xmlns="" val="317650970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81723"/>
            <a:ext cx="6858000" cy="685800"/>
          </a:xfrm>
          <a:solidFill>
            <a:schemeClr val="accent4">
              <a:lumMod val="40000"/>
              <a:lumOff val="60000"/>
            </a:schemeClr>
          </a:solidFill>
        </p:spPr>
        <p:txBody>
          <a:bodyPr vert="horz" lIns="91440" tIns="45720" rIns="91440" bIns="45720" rtlCol="0" anchor="ctr">
            <a:noAutofit/>
          </a:bodyPr>
          <a:lstStyle/>
          <a:p>
            <a:r>
              <a:rPr lang="en-US" sz="3200" b="1" dirty="0"/>
              <a:t>National Food Security Act - Definitions</a:t>
            </a:r>
          </a:p>
        </p:txBody>
      </p:sp>
      <p:sp>
        <p:nvSpPr>
          <p:cNvPr id="3" name="Content Placeholder 2"/>
          <p:cNvSpPr>
            <a:spLocks noGrp="1"/>
          </p:cNvSpPr>
          <p:nvPr>
            <p:ph idx="1"/>
          </p:nvPr>
        </p:nvSpPr>
        <p:spPr>
          <a:xfrm>
            <a:off x="304800" y="1268176"/>
            <a:ext cx="8534400" cy="5132623"/>
          </a:xfrm>
        </p:spPr>
        <p:txBody>
          <a:bodyPr>
            <a:noAutofit/>
          </a:bodyPr>
          <a:lstStyle/>
          <a:p>
            <a:pPr marL="0" indent="0" algn="just">
              <a:buNone/>
            </a:pPr>
            <a:r>
              <a:rPr lang="en-US" sz="3000" b="1" dirty="0" smtClean="0">
                <a:solidFill>
                  <a:srgbClr val="0070C0"/>
                </a:solidFill>
              </a:rPr>
              <a:t>Meal –</a:t>
            </a:r>
            <a:r>
              <a:rPr lang="en-US" sz="3000" dirty="0" smtClean="0"/>
              <a:t> means hot cooked meal servicing to the school children.</a:t>
            </a:r>
          </a:p>
          <a:p>
            <a:pPr marL="0" indent="0" algn="just">
              <a:spcBef>
                <a:spcPts val="600"/>
              </a:spcBef>
              <a:buNone/>
            </a:pPr>
            <a:endParaRPr lang="en-US" sz="3000" dirty="0" smtClean="0"/>
          </a:p>
          <a:p>
            <a:pPr marL="0" indent="0" algn="just">
              <a:buNone/>
            </a:pPr>
            <a:r>
              <a:rPr lang="en-US" sz="3000" b="1" dirty="0">
                <a:solidFill>
                  <a:srgbClr val="0070C0"/>
                </a:solidFill>
              </a:rPr>
              <a:t>Food Grains </a:t>
            </a:r>
            <a:r>
              <a:rPr lang="en-US" sz="3000" b="1" dirty="0" smtClean="0">
                <a:solidFill>
                  <a:srgbClr val="0070C0"/>
                </a:solidFill>
              </a:rPr>
              <a:t>– </a:t>
            </a:r>
            <a:r>
              <a:rPr lang="en-US" sz="3000" dirty="0" smtClean="0"/>
              <a:t>means rice, wheat or coarse grains or any combination thereof conforming to such quality norms as may be determined, by order, by the Central Government from time to time.</a:t>
            </a:r>
          </a:p>
          <a:p>
            <a:pPr marL="0" indent="0" algn="just">
              <a:buNone/>
            </a:pPr>
            <a:endParaRPr lang="en-US" sz="3000" dirty="0" smtClean="0"/>
          </a:p>
          <a:p>
            <a:pPr marL="0" indent="0" algn="just">
              <a:buNone/>
            </a:pPr>
            <a:r>
              <a:rPr lang="en-US" sz="3000" b="1" dirty="0" smtClean="0">
                <a:solidFill>
                  <a:srgbClr val="0070C0"/>
                </a:solidFill>
              </a:rPr>
              <a:t>Food Security –</a:t>
            </a:r>
            <a:r>
              <a:rPr lang="en-US" sz="3000" dirty="0" smtClean="0">
                <a:solidFill>
                  <a:srgbClr val="0070C0"/>
                </a:solidFill>
              </a:rPr>
              <a:t> </a:t>
            </a:r>
            <a:r>
              <a:rPr lang="en-US" sz="3000" dirty="0" smtClean="0"/>
              <a:t>means the supply of the entitled quantity of food grains and meal specified.</a:t>
            </a:r>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3</a:t>
            </a:fld>
            <a:endParaRPr lang="en-IN" dirty="0">
              <a:solidFill>
                <a:prstClr val="black">
                  <a:tint val="75000"/>
                </a:prstClr>
              </a:solidFill>
            </a:endParaRPr>
          </a:p>
        </p:txBody>
      </p:sp>
    </p:spTree>
    <p:extLst>
      <p:ext uri="{BB962C8B-B14F-4D97-AF65-F5344CB8AC3E}">
        <p14:creationId xmlns:p14="http://schemas.microsoft.com/office/powerpoint/2010/main" xmlns="" val="281011254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r"/>
            <a:r>
              <a:rPr lang="en-US" sz="3200" b="1" i="1" dirty="0" err="1" smtClean="0">
                <a:solidFill>
                  <a:srgbClr val="0070C0"/>
                </a:solidFill>
              </a:rPr>
              <a:t>Contd</a:t>
            </a:r>
            <a:r>
              <a:rPr lang="en-US" sz="3200" b="1" i="1" dirty="0" smtClean="0">
                <a:solidFill>
                  <a:srgbClr val="0070C0"/>
                </a:solidFill>
              </a:rPr>
              <a:t> ….</a:t>
            </a:r>
            <a:endParaRPr lang="en-US" sz="3200" b="1" i="1" dirty="0">
              <a:solidFill>
                <a:srgbClr val="0070C0"/>
              </a:solidFill>
            </a:endParaRPr>
          </a:p>
        </p:txBody>
      </p:sp>
      <p:sp>
        <p:nvSpPr>
          <p:cNvPr id="3" name="Content Placeholder 2"/>
          <p:cNvSpPr>
            <a:spLocks noGrp="1"/>
          </p:cNvSpPr>
          <p:nvPr>
            <p:ph idx="1"/>
          </p:nvPr>
        </p:nvSpPr>
        <p:spPr>
          <a:xfrm>
            <a:off x="457200" y="914400"/>
            <a:ext cx="8229600" cy="5486400"/>
          </a:xfrm>
        </p:spPr>
        <p:txBody>
          <a:bodyPr>
            <a:noAutofit/>
          </a:bodyPr>
          <a:lstStyle/>
          <a:p>
            <a:pPr marL="0" indent="0" algn="just">
              <a:buNone/>
            </a:pPr>
            <a:r>
              <a:rPr lang="en-US" sz="2800" b="1" dirty="0" smtClean="0">
                <a:solidFill>
                  <a:srgbClr val="0070C0"/>
                </a:solidFill>
              </a:rPr>
              <a:t>Food security allowance-  </a:t>
            </a:r>
            <a:r>
              <a:rPr lang="en-US" sz="2800" dirty="0" smtClean="0"/>
              <a:t>In case of non-supply of the entitled quantities of </a:t>
            </a:r>
            <a:r>
              <a:rPr lang="en-US" sz="2800" dirty="0" err="1" smtClean="0"/>
              <a:t>foodgrains</a:t>
            </a:r>
            <a:r>
              <a:rPr lang="en-US" sz="2800" dirty="0" smtClean="0"/>
              <a:t> or meals to entitled persons, such persons shall be entitled to receive such food security allowance from the concerned State Government to be paid to each person, within such time and manner as may be prescribed by the Central Government;</a:t>
            </a:r>
          </a:p>
          <a:p>
            <a:pPr marL="0" indent="0" algn="just">
              <a:buNone/>
            </a:pPr>
            <a:endParaRPr lang="en-US" sz="2800" dirty="0" smtClean="0"/>
          </a:p>
          <a:p>
            <a:pPr marL="0" indent="0" algn="just">
              <a:buNone/>
            </a:pPr>
            <a:r>
              <a:rPr lang="en-US" sz="2800" b="1" dirty="0" smtClean="0">
                <a:solidFill>
                  <a:srgbClr val="0070C0"/>
                </a:solidFill>
              </a:rPr>
              <a:t>Social Audit –</a:t>
            </a:r>
            <a:r>
              <a:rPr lang="en-US" sz="2800" dirty="0" smtClean="0"/>
              <a:t> means the process in which people collectively monitor and evaluate the planning and implementation of a </a:t>
            </a:r>
            <a:r>
              <a:rPr lang="en-US" sz="2800" dirty="0" err="1" smtClean="0"/>
              <a:t>programme</a:t>
            </a:r>
            <a:r>
              <a:rPr lang="en-US" sz="2800" dirty="0" smtClean="0"/>
              <a:t> or scheme. </a:t>
            </a:r>
            <a:endParaRPr lang="en-US" sz="2800" dirty="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4</a:t>
            </a:fld>
            <a:endParaRPr lang="en-IN">
              <a:solidFill>
                <a:prstClr val="black">
                  <a:tint val="75000"/>
                </a:prstClr>
              </a:solidFill>
            </a:endParaRPr>
          </a:p>
        </p:txBody>
      </p:sp>
    </p:spTree>
    <p:extLst>
      <p:ext uri="{BB962C8B-B14F-4D97-AF65-F5344CB8AC3E}">
        <p14:creationId xmlns:p14="http://schemas.microsoft.com/office/powerpoint/2010/main" xmlns="" val="151336040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323575"/>
            <a:ext cx="7086599" cy="584775"/>
          </a:xfrm>
          <a:prstGeom prst="rect">
            <a:avLst/>
          </a:prstGeom>
          <a:solidFill>
            <a:schemeClr val="accent4">
              <a:lumMod val="40000"/>
              <a:lumOff val="60000"/>
            </a:schemeClr>
          </a:solidFill>
        </p:spPr>
        <p:txBody>
          <a:bodyPr vert="horz" lIns="91440" tIns="45720" rIns="91440" bIns="45720" rtlCol="0" anchor="ctr">
            <a:noAutofit/>
          </a:bodyPr>
          <a:lstStyle>
            <a:lvl1pPr algn="ctr">
              <a:spcBef>
                <a:spcPct val="0"/>
              </a:spcBef>
              <a:buNone/>
              <a:defRPr sz="3200" b="1">
                <a:latin typeface="+mj-lt"/>
                <a:ea typeface="+mj-ea"/>
                <a:cs typeface="+mj-cs"/>
              </a:defRPr>
            </a:lvl1pPr>
          </a:lstStyle>
          <a:p>
            <a:r>
              <a:rPr lang="en-US" dirty="0"/>
              <a:t>Salient Features  of NFSA </a:t>
            </a:r>
          </a:p>
        </p:txBody>
      </p:sp>
      <p:sp>
        <p:nvSpPr>
          <p:cNvPr id="6" name="TextBox 5"/>
          <p:cNvSpPr txBox="1"/>
          <p:nvPr/>
        </p:nvSpPr>
        <p:spPr>
          <a:xfrm>
            <a:off x="457200" y="1232616"/>
            <a:ext cx="8458200" cy="5232202"/>
          </a:xfrm>
          <a:prstGeom prst="rect">
            <a:avLst/>
          </a:prstGeom>
          <a:noFill/>
        </p:spPr>
        <p:txBody>
          <a:bodyPr wrap="square" rtlCol="0">
            <a:spAutoFit/>
          </a:bodyPr>
          <a:lstStyle/>
          <a:p>
            <a:pPr marL="457200" indent="-457200" algn="just">
              <a:buFont typeface="Wingdings" panose="05000000000000000000" pitchFamily="2" charset="2"/>
              <a:buChar char="q"/>
            </a:pPr>
            <a:r>
              <a:rPr lang="en-US" sz="2800" dirty="0" smtClean="0"/>
              <a:t>Provision for Hot Cooked meal with prescribed nutritional norms  as per Schedule II of the Act .</a:t>
            </a:r>
          </a:p>
          <a:p>
            <a:pPr marL="457200" indent="-457200" algn="just">
              <a:buFont typeface="Wingdings" panose="05000000000000000000" pitchFamily="2" charset="2"/>
              <a:buChar char="q"/>
            </a:pPr>
            <a:r>
              <a:rPr lang="en-US" sz="2800" dirty="0" smtClean="0"/>
              <a:t>Facility for cooking meals, drinking water and sanitation at every school.</a:t>
            </a:r>
            <a:endParaRPr lang="en-US" sz="2800" u="sng" dirty="0" smtClean="0"/>
          </a:p>
          <a:p>
            <a:pPr marL="457200" indent="-457200" algn="just">
              <a:buFont typeface="Wingdings" panose="05000000000000000000" pitchFamily="2" charset="2"/>
              <a:buChar char="q"/>
            </a:pPr>
            <a:r>
              <a:rPr lang="en-US" sz="2800" dirty="0" smtClean="0"/>
              <a:t>Food </a:t>
            </a:r>
            <a:r>
              <a:rPr lang="en-US" sz="2800" dirty="0"/>
              <a:t>Security </a:t>
            </a:r>
            <a:r>
              <a:rPr lang="en-US" sz="2800" dirty="0" smtClean="0"/>
              <a:t>Allowance for non-supply of meals.</a:t>
            </a:r>
            <a:endParaRPr lang="en-US" sz="2800" u="sng" dirty="0" smtClean="0"/>
          </a:p>
          <a:p>
            <a:pPr marL="457200" indent="-457200" algn="just">
              <a:buFont typeface="Wingdings" panose="05000000000000000000" pitchFamily="2" charset="2"/>
              <a:buChar char="q"/>
            </a:pPr>
            <a:r>
              <a:rPr lang="en-US" sz="2800" dirty="0" smtClean="0"/>
              <a:t>Framing of Rules for the implementation of MDMS under NFSA</a:t>
            </a:r>
            <a:endParaRPr lang="en-US" sz="2800" dirty="0"/>
          </a:p>
          <a:p>
            <a:pPr marL="457200" indent="-457200" algn="just">
              <a:buFont typeface="Wingdings" panose="05000000000000000000" pitchFamily="2" charset="2"/>
              <a:buChar char="q"/>
            </a:pPr>
            <a:r>
              <a:rPr lang="en-US" sz="2800" dirty="0" smtClean="0"/>
              <a:t>Setting up of Grievance Redressal Mechanism</a:t>
            </a:r>
            <a:endParaRPr lang="en-US" sz="2800" u="sng" dirty="0" smtClean="0"/>
          </a:p>
          <a:p>
            <a:pPr marL="457200" indent="-457200" algn="just">
              <a:buFont typeface="Wingdings" panose="05000000000000000000" pitchFamily="2" charset="2"/>
              <a:buChar char="q"/>
            </a:pPr>
            <a:r>
              <a:rPr lang="en-US" sz="2800" dirty="0" smtClean="0"/>
              <a:t>Constitution of </a:t>
            </a:r>
            <a:r>
              <a:rPr lang="en-US" sz="2800" dirty="0"/>
              <a:t>State Food </a:t>
            </a:r>
            <a:r>
              <a:rPr lang="en-US" sz="2800" dirty="0" smtClean="0"/>
              <a:t>Commissions</a:t>
            </a:r>
            <a:endParaRPr lang="en-US" sz="2800" u="sng" dirty="0" smtClean="0"/>
          </a:p>
          <a:p>
            <a:pPr marL="457200" indent="-457200" algn="just">
              <a:buFont typeface="Wingdings" panose="05000000000000000000" pitchFamily="2" charset="2"/>
              <a:buChar char="q"/>
            </a:pPr>
            <a:r>
              <a:rPr lang="en-US" sz="2800" dirty="0" smtClean="0"/>
              <a:t>Constitution </a:t>
            </a:r>
            <a:r>
              <a:rPr lang="en-US" sz="2800" dirty="0"/>
              <a:t>of Vigilance </a:t>
            </a:r>
            <a:r>
              <a:rPr lang="en-US" sz="2800" dirty="0" smtClean="0"/>
              <a:t>Committee </a:t>
            </a:r>
            <a:r>
              <a:rPr lang="en-US" sz="2800" dirty="0"/>
              <a:t>for supervision of implementation of </a:t>
            </a:r>
            <a:r>
              <a:rPr lang="en-US" sz="2800" dirty="0" smtClean="0"/>
              <a:t>scheme</a:t>
            </a:r>
          </a:p>
          <a:p>
            <a:pPr marL="457200" indent="-457200" algn="just">
              <a:buFont typeface="Wingdings" panose="05000000000000000000" pitchFamily="2" charset="2"/>
              <a:buChar char="q"/>
            </a:pPr>
            <a:r>
              <a:rPr lang="en-US" sz="2600" dirty="0" smtClean="0"/>
              <a:t>Monitoring &amp; implementation of Food Security Schemes</a:t>
            </a:r>
            <a:endParaRPr lang="en-US" sz="2600" dirty="0"/>
          </a:p>
        </p:txBody>
      </p:sp>
    </p:spTree>
    <p:extLst>
      <p:ext uri="{BB962C8B-B14F-4D97-AF65-F5344CB8AC3E}">
        <p14:creationId xmlns:p14="http://schemas.microsoft.com/office/powerpoint/2010/main" xmlns="" val="94439294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62800" cy="636350"/>
          </a:xfrm>
          <a:solidFill>
            <a:schemeClr val="accent4">
              <a:lumMod val="40000"/>
              <a:lumOff val="60000"/>
            </a:schemeClr>
          </a:solidFill>
        </p:spPr>
        <p:txBody>
          <a:bodyPr vert="horz" lIns="91440" tIns="45720" rIns="91440" bIns="45720" rtlCol="0" anchor="ctr">
            <a:noAutofit/>
          </a:bodyPr>
          <a:lstStyle/>
          <a:p>
            <a:r>
              <a:rPr lang="en-US" sz="3200" b="1" dirty="0"/>
              <a:t>Nutritional Support to Children</a:t>
            </a:r>
          </a:p>
        </p:txBody>
      </p:sp>
      <p:sp>
        <p:nvSpPr>
          <p:cNvPr id="3" name="Content Placeholder 2"/>
          <p:cNvSpPr>
            <a:spLocks noGrp="1"/>
          </p:cNvSpPr>
          <p:nvPr>
            <p:ph idx="1"/>
          </p:nvPr>
        </p:nvSpPr>
        <p:spPr>
          <a:xfrm>
            <a:off x="453169" y="1371600"/>
            <a:ext cx="8229600" cy="4953000"/>
          </a:xfrm>
        </p:spPr>
        <p:txBody>
          <a:bodyPr>
            <a:normAutofit/>
          </a:bodyPr>
          <a:lstStyle/>
          <a:p>
            <a:pPr marL="0" indent="0" algn="just">
              <a:buNone/>
            </a:pPr>
            <a:r>
              <a:rPr lang="en-US" dirty="0"/>
              <a:t>In the case of children, up to class VIII or within the age group of six to fourteen year, whichever is </a:t>
            </a:r>
            <a:r>
              <a:rPr lang="en-US" dirty="0" smtClean="0"/>
              <a:t>applicable,</a:t>
            </a:r>
            <a:endParaRPr lang="en-US" dirty="0"/>
          </a:p>
          <a:p>
            <a:pPr marL="0" indent="0" algn="just">
              <a:buNone/>
            </a:pPr>
            <a:r>
              <a:rPr lang="en-US" b="1" dirty="0" smtClean="0">
                <a:solidFill>
                  <a:srgbClr val="0070C0"/>
                </a:solidFill>
              </a:rPr>
              <a:t>One </a:t>
            </a:r>
            <a:r>
              <a:rPr lang="en-US" b="1" dirty="0">
                <a:solidFill>
                  <a:srgbClr val="0070C0"/>
                </a:solidFill>
              </a:rPr>
              <a:t>mid-day meal, free of charge, everyday, except on school holidays, in all schools run </a:t>
            </a:r>
            <a:r>
              <a:rPr lang="en-US" b="1" dirty="0" smtClean="0">
                <a:solidFill>
                  <a:srgbClr val="0070C0"/>
                </a:solidFill>
              </a:rPr>
              <a:t>by </a:t>
            </a:r>
            <a:r>
              <a:rPr lang="en-US" b="1" dirty="0">
                <a:solidFill>
                  <a:srgbClr val="0070C0"/>
                </a:solidFill>
              </a:rPr>
              <a:t>local bodies, Government and Government aided schools, so as to meet the nutritional standards specified in schedule II</a:t>
            </a:r>
            <a:r>
              <a:rPr lang="en-US" b="1" dirty="0" smtClean="0">
                <a:solidFill>
                  <a:srgbClr val="0070C0"/>
                </a:solidFill>
              </a:rPr>
              <a:t>.</a:t>
            </a:r>
          </a:p>
          <a:p>
            <a:pPr lvl="1" algn="r">
              <a:buNone/>
            </a:pPr>
            <a:endParaRPr lang="en-US" sz="2000" b="1" i="1" dirty="0" smtClean="0"/>
          </a:p>
          <a:p>
            <a:pPr lvl="1" algn="r">
              <a:buNone/>
            </a:pPr>
            <a:r>
              <a:rPr lang="en-US" sz="2000" b="1" i="1" dirty="0" smtClean="0"/>
              <a:t>Ref: Section 5(I)(b) of NFSA</a:t>
            </a:r>
          </a:p>
          <a:p>
            <a:pPr lvl="1" algn="just">
              <a:buNone/>
            </a:pPr>
            <a:endParaRPr lang="en-US" b="1" dirty="0">
              <a:solidFill>
                <a:srgbClr val="0070C0"/>
              </a:solidFill>
            </a:endParaRPr>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6</a:t>
            </a:fld>
            <a:endParaRPr lang="en-IN">
              <a:solidFill>
                <a:prstClr val="black">
                  <a:tint val="75000"/>
                </a:prstClr>
              </a:solidFill>
            </a:endParaRPr>
          </a:p>
        </p:txBody>
      </p:sp>
    </p:spTree>
    <p:extLst>
      <p:ext uri="{BB962C8B-B14F-4D97-AF65-F5344CB8AC3E}">
        <p14:creationId xmlns:p14="http://schemas.microsoft.com/office/powerpoint/2010/main" xmlns="" val="283371209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12809"/>
            <a:ext cx="6629400" cy="715962"/>
          </a:xfrm>
          <a:solidFill>
            <a:schemeClr val="accent4">
              <a:lumMod val="40000"/>
              <a:lumOff val="60000"/>
            </a:schemeClr>
          </a:solidFill>
        </p:spPr>
        <p:txBody>
          <a:bodyPr vert="horz" lIns="91440" tIns="45720" rIns="91440" bIns="45720" rtlCol="0" anchor="ctr">
            <a:noAutofit/>
          </a:bodyPr>
          <a:lstStyle/>
          <a:p>
            <a:r>
              <a:rPr lang="en-US" sz="3200" b="1" dirty="0"/>
              <a:t>NFSA- Nutritional Norms</a:t>
            </a:r>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7</a:t>
            </a:fld>
            <a:endParaRPr lang="en-IN">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895050593"/>
              </p:ext>
            </p:extLst>
          </p:nvPr>
        </p:nvGraphicFramePr>
        <p:xfrm>
          <a:off x="457200" y="2743200"/>
          <a:ext cx="8458200" cy="2042160"/>
        </p:xfrm>
        <a:graphic>
          <a:graphicData uri="http://schemas.openxmlformats.org/drawingml/2006/table">
            <a:tbl>
              <a:tblPr firstRow="1" bandRow="1">
                <a:tableStyleId>{5C22544A-7EE6-4342-B048-85BDC9FD1C3A}</a:tableStyleId>
              </a:tblPr>
              <a:tblGrid>
                <a:gridCol w="626533"/>
                <a:gridCol w="2662767"/>
                <a:gridCol w="2192867"/>
                <a:gridCol w="1566333"/>
                <a:gridCol w="1409700"/>
              </a:tblGrid>
              <a:tr h="370840">
                <a:tc>
                  <a:txBody>
                    <a:bodyPr/>
                    <a:lstStyle/>
                    <a:p>
                      <a:pPr algn="ctr"/>
                      <a:r>
                        <a:rPr lang="en-US" sz="2800" dirty="0" err="1" smtClean="0"/>
                        <a:t>Sl</a:t>
                      </a:r>
                      <a:r>
                        <a:rPr lang="en-US" sz="2800" dirty="0" smtClean="0"/>
                        <a:t> No</a:t>
                      </a:r>
                      <a:endParaRPr lang="en-IN" sz="2800" dirty="0"/>
                    </a:p>
                  </a:txBody>
                  <a:tcPr/>
                </a:tc>
                <a:tc>
                  <a:txBody>
                    <a:bodyPr/>
                    <a:lstStyle/>
                    <a:p>
                      <a:pPr algn="ctr"/>
                      <a:r>
                        <a:rPr lang="en-US" sz="2800" dirty="0" smtClean="0"/>
                        <a:t>Category</a:t>
                      </a:r>
                      <a:endParaRPr lang="en-IN" sz="2800" dirty="0"/>
                    </a:p>
                  </a:txBody>
                  <a:tcPr/>
                </a:tc>
                <a:tc>
                  <a:txBody>
                    <a:bodyPr/>
                    <a:lstStyle/>
                    <a:p>
                      <a:pPr algn="ctr"/>
                      <a:r>
                        <a:rPr lang="en-US" sz="2800" dirty="0" smtClean="0"/>
                        <a:t>Type of Meal</a:t>
                      </a:r>
                      <a:endParaRPr lang="en-IN" sz="2800" dirty="0"/>
                    </a:p>
                  </a:txBody>
                  <a:tcPr/>
                </a:tc>
                <a:tc>
                  <a:txBody>
                    <a:bodyPr/>
                    <a:lstStyle/>
                    <a:p>
                      <a:pPr algn="ctr"/>
                      <a:r>
                        <a:rPr lang="en-US" sz="2800" dirty="0" smtClean="0"/>
                        <a:t>Calories</a:t>
                      </a:r>
                      <a:r>
                        <a:rPr lang="en-US" sz="2800" baseline="0" dirty="0" smtClean="0"/>
                        <a:t> (Kcal)</a:t>
                      </a:r>
                      <a:endParaRPr lang="en-IN" sz="2800" dirty="0"/>
                    </a:p>
                  </a:txBody>
                  <a:tcPr/>
                </a:tc>
                <a:tc>
                  <a:txBody>
                    <a:bodyPr/>
                    <a:lstStyle/>
                    <a:p>
                      <a:pPr algn="ctr"/>
                      <a:r>
                        <a:rPr lang="en-US" sz="2800" dirty="0" smtClean="0"/>
                        <a:t>Protein (g)</a:t>
                      </a:r>
                      <a:endParaRPr lang="en-IN" sz="2800" dirty="0"/>
                    </a:p>
                  </a:txBody>
                  <a:tcPr/>
                </a:tc>
              </a:tr>
              <a:tr h="370840">
                <a:tc>
                  <a:txBody>
                    <a:bodyPr/>
                    <a:lstStyle/>
                    <a:p>
                      <a:r>
                        <a:rPr lang="en-US" sz="2000" b="1" dirty="0" smtClean="0"/>
                        <a:t>1</a:t>
                      </a:r>
                      <a:endParaRPr lang="en-IN" sz="2000" b="1" dirty="0"/>
                    </a:p>
                  </a:txBody>
                  <a:tcPr/>
                </a:tc>
                <a:tc>
                  <a:txBody>
                    <a:bodyPr/>
                    <a:lstStyle/>
                    <a:p>
                      <a:r>
                        <a:rPr lang="en-IN" sz="2000" b="1" dirty="0" smtClean="0"/>
                        <a:t>Lower primary classes</a:t>
                      </a:r>
                      <a:endParaRPr lang="en-IN" sz="2000" b="1" dirty="0"/>
                    </a:p>
                  </a:txBody>
                  <a:tcPr/>
                </a:tc>
                <a:tc>
                  <a:txBody>
                    <a:bodyPr/>
                    <a:lstStyle/>
                    <a:p>
                      <a:r>
                        <a:rPr lang="en-IN" sz="2000" b="1" dirty="0" smtClean="0"/>
                        <a:t>Hot Cooked Meal</a:t>
                      </a:r>
                      <a:endParaRPr lang="en-IN" sz="2000" b="1" dirty="0"/>
                    </a:p>
                  </a:txBody>
                  <a:tcPr/>
                </a:tc>
                <a:tc>
                  <a:txBody>
                    <a:bodyPr/>
                    <a:lstStyle/>
                    <a:p>
                      <a:pPr algn="ctr"/>
                      <a:r>
                        <a:rPr lang="en-IN" sz="2000" b="1" dirty="0" smtClean="0"/>
                        <a:t>450</a:t>
                      </a:r>
                      <a:endParaRPr lang="en-IN" sz="2000" b="1" dirty="0"/>
                    </a:p>
                  </a:txBody>
                  <a:tcPr/>
                </a:tc>
                <a:tc>
                  <a:txBody>
                    <a:bodyPr/>
                    <a:lstStyle/>
                    <a:p>
                      <a:pPr algn="ctr"/>
                      <a:r>
                        <a:rPr lang="en-IN" sz="2000" b="1" dirty="0" smtClean="0"/>
                        <a:t>12</a:t>
                      </a:r>
                    </a:p>
                    <a:p>
                      <a:pPr algn="ctr"/>
                      <a:endParaRPr lang="en-IN" sz="2000" b="1" dirty="0"/>
                    </a:p>
                  </a:txBody>
                  <a:tcPr/>
                </a:tc>
              </a:tr>
              <a:tr h="370840">
                <a:tc>
                  <a:txBody>
                    <a:bodyPr/>
                    <a:lstStyle/>
                    <a:p>
                      <a:r>
                        <a:rPr lang="en-US" sz="2000" b="1" dirty="0" smtClean="0"/>
                        <a:t>2</a:t>
                      </a:r>
                      <a:endParaRPr lang="en-IN" sz="2000" b="1" dirty="0"/>
                    </a:p>
                  </a:txBody>
                  <a:tcPr/>
                </a:tc>
                <a:tc>
                  <a:txBody>
                    <a:bodyPr/>
                    <a:lstStyle/>
                    <a:p>
                      <a:r>
                        <a:rPr lang="en-IN" sz="2000" b="1" dirty="0" smtClean="0"/>
                        <a:t>Upper primary classes</a:t>
                      </a:r>
                      <a:endParaRPr lang="en-IN" sz="2000" b="1" dirty="0"/>
                    </a:p>
                  </a:txBody>
                  <a:tcPr/>
                </a:tc>
                <a:tc>
                  <a:txBody>
                    <a:bodyPr/>
                    <a:lstStyle/>
                    <a:p>
                      <a:r>
                        <a:rPr lang="en-IN" sz="2000" b="1" dirty="0" smtClean="0"/>
                        <a:t>Hot Cooked Meal</a:t>
                      </a:r>
                      <a:endParaRPr lang="en-IN" sz="2000" b="1" dirty="0"/>
                    </a:p>
                  </a:txBody>
                  <a:tcPr/>
                </a:tc>
                <a:tc>
                  <a:txBody>
                    <a:bodyPr/>
                    <a:lstStyle/>
                    <a:p>
                      <a:pPr algn="ctr"/>
                      <a:r>
                        <a:rPr lang="en-US" sz="2000" b="1" dirty="0" smtClean="0"/>
                        <a:t>700</a:t>
                      </a:r>
                      <a:endParaRPr lang="en-IN" sz="2000" b="1" dirty="0"/>
                    </a:p>
                  </a:txBody>
                  <a:tcPr/>
                </a:tc>
                <a:tc>
                  <a:txBody>
                    <a:bodyPr/>
                    <a:lstStyle/>
                    <a:p>
                      <a:pPr algn="ctr"/>
                      <a:r>
                        <a:rPr lang="en-US" sz="2000" b="1" dirty="0" smtClean="0"/>
                        <a:t>20</a:t>
                      </a:r>
                      <a:endParaRPr lang="en-IN" sz="2000" b="1" dirty="0"/>
                    </a:p>
                  </a:txBody>
                  <a:tcPr/>
                </a:tc>
              </a:tr>
            </a:tbl>
          </a:graphicData>
        </a:graphic>
      </p:graphicFrame>
      <p:sp>
        <p:nvSpPr>
          <p:cNvPr id="8" name="TextBox 7"/>
          <p:cNvSpPr txBox="1"/>
          <p:nvPr/>
        </p:nvSpPr>
        <p:spPr>
          <a:xfrm>
            <a:off x="381000" y="1600200"/>
            <a:ext cx="8305800" cy="830997"/>
          </a:xfrm>
          <a:prstGeom prst="rect">
            <a:avLst/>
          </a:prstGeom>
          <a:noFill/>
        </p:spPr>
        <p:txBody>
          <a:bodyPr wrap="square" rtlCol="0">
            <a:spAutoFit/>
          </a:bodyPr>
          <a:lstStyle/>
          <a:p>
            <a:pPr algn="just"/>
            <a:r>
              <a:rPr lang="en-IN" sz="2400" b="1" i="1" dirty="0" smtClean="0"/>
              <a:t>The nutritional </a:t>
            </a:r>
            <a:r>
              <a:rPr lang="en-IN" sz="2400" b="1" i="1" dirty="0"/>
              <a:t>standards for children in lower and upper primary classes under the Mid Day Meal Scheme are as follows:</a:t>
            </a:r>
          </a:p>
        </p:txBody>
      </p:sp>
      <p:sp>
        <p:nvSpPr>
          <p:cNvPr id="7" name="TextBox 6"/>
          <p:cNvSpPr txBox="1"/>
          <p:nvPr/>
        </p:nvSpPr>
        <p:spPr>
          <a:xfrm>
            <a:off x="533400" y="5105400"/>
            <a:ext cx="8229600" cy="400110"/>
          </a:xfrm>
          <a:prstGeom prst="rect">
            <a:avLst/>
          </a:prstGeom>
          <a:noFill/>
        </p:spPr>
        <p:txBody>
          <a:bodyPr wrap="square" rtlCol="0">
            <a:spAutoFit/>
          </a:bodyPr>
          <a:lstStyle/>
          <a:p>
            <a:pPr lvl="1" algn="r">
              <a:buNone/>
            </a:pPr>
            <a:r>
              <a:rPr lang="en-US" sz="2000" b="1" i="1" dirty="0" smtClean="0"/>
              <a:t>Ref: Schedule II of NFSA</a:t>
            </a:r>
          </a:p>
        </p:txBody>
      </p:sp>
    </p:spTree>
    <p:extLst>
      <p:ext uri="{BB962C8B-B14F-4D97-AF65-F5344CB8AC3E}">
        <p14:creationId xmlns:p14="http://schemas.microsoft.com/office/powerpoint/2010/main" xmlns="" val="246462577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6705600" cy="792162"/>
          </a:xfrm>
          <a:solidFill>
            <a:schemeClr val="accent4">
              <a:lumMod val="40000"/>
              <a:lumOff val="60000"/>
            </a:schemeClr>
          </a:solidFill>
        </p:spPr>
        <p:txBody>
          <a:bodyPr vert="horz" lIns="91440" tIns="45720" rIns="91440" bIns="45720" rtlCol="0" anchor="ctr">
            <a:noAutofit/>
          </a:bodyPr>
          <a:lstStyle/>
          <a:p>
            <a:r>
              <a:rPr lang="en-US" sz="3200" b="1" dirty="0"/>
              <a:t> Infrastructure at Schools</a:t>
            </a:r>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r>
              <a:rPr lang="en-IN" dirty="0"/>
              <a:t>Every </a:t>
            </a:r>
            <a:r>
              <a:rPr lang="en-IN" dirty="0" smtClean="0"/>
              <a:t>school (run </a:t>
            </a:r>
            <a:r>
              <a:rPr lang="en-IN" dirty="0"/>
              <a:t>by local bodies, Government and Government aided schools</a:t>
            </a:r>
            <a:r>
              <a:rPr lang="en-IN" dirty="0" smtClean="0"/>
              <a:t>) shall </a:t>
            </a:r>
            <a:r>
              <a:rPr lang="en-IN" dirty="0"/>
              <a:t>have facilities for cooking meals, drinking water and </a:t>
            </a:r>
            <a:r>
              <a:rPr lang="en-IN" dirty="0" smtClean="0"/>
              <a:t>sanitation</a:t>
            </a:r>
          </a:p>
          <a:p>
            <a:pPr algn="just"/>
            <a:r>
              <a:rPr lang="en-IN" dirty="0" smtClean="0"/>
              <a:t>Provided </a:t>
            </a:r>
            <a:r>
              <a:rPr lang="en-IN" dirty="0"/>
              <a:t>that in urban areas facilities of centralised kitchens for cooking meals may be used, wherever required, as per the guidelines issued by the Central Government</a:t>
            </a:r>
            <a:r>
              <a:rPr lang="en-IN" dirty="0" smtClean="0"/>
              <a:t>.</a:t>
            </a:r>
          </a:p>
          <a:p>
            <a:pPr marL="342900" lvl="1" indent="-342900" algn="r">
              <a:buNone/>
            </a:pPr>
            <a:endParaRPr lang="en-US" sz="2000" b="1" i="1" dirty="0" smtClean="0"/>
          </a:p>
          <a:p>
            <a:pPr marL="342900" lvl="1" indent="-342900" algn="r">
              <a:buNone/>
            </a:pPr>
            <a:r>
              <a:rPr lang="en-US" sz="2000" b="1" i="1" dirty="0" smtClean="0"/>
              <a:t>Ref: Section 5(2) of NFSA</a:t>
            </a:r>
          </a:p>
          <a:p>
            <a:pPr algn="just"/>
            <a:endParaRPr lang="en-US" dirty="0"/>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8</a:t>
            </a:fld>
            <a:endParaRPr lang="en-IN">
              <a:solidFill>
                <a:prstClr val="black">
                  <a:tint val="75000"/>
                </a:prstClr>
              </a:solidFill>
            </a:endParaRPr>
          </a:p>
        </p:txBody>
      </p:sp>
    </p:spTree>
    <p:extLst>
      <p:ext uri="{BB962C8B-B14F-4D97-AF65-F5344CB8AC3E}">
        <p14:creationId xmlns:p14="http://schemas.microsoft.com/office/powerpoint/2010/main" xmlns="" val="112106355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6629400" cy="792162"/>
          </a:xfrm>
          <a:solidFill>
            <a:schemeClr val="accent4">
              <a:lumMod val="40000"/>
              <a:lumOff val="60000"/>
            </a:schemeClr>
          </a:solidFill>
        </p:spPr>
        <p:txBody>
          <a:bodyPr vert="horz" lIns="91440" tIns="45720" rIns="91440" bIns="45720" rtlCol="0" anchor="ctr">
            <a:noAutofit/>
          </a:bodyPr>
          <a:lstStyle/>
          <a:p>
            <a:r>
              <a:rPr lang="en-US" sz="3200" b="1" dirty="0"/>
              <a:t> Implementation and Cost Sharing</a:t>
            </a:r>
          </a:p>
        </p:txBody>
      </p:sp>
      <p:sp>
        <p:nvSpPr>
          <p:cNvPr id="3" name="Content Placeholder 2"/>
          <p:cNvSpPr>
            <a:spLocks noGrp="1"/>
          </p:cNvSpPr>
          <p:nvPr>
            <p:ph idx="1"/>
          </p:nvPr>
        </p:nvSpPr>
        <p:spPr>
          <a:xfrm>
            <a:off x="152400" y="1600200"/>
            <a:ext cx="8763000" cy="4525963"/>
          </a:xfrm>
        </p:spPr>
        <p:txBody>
          <a:bodyPr>
            <a:normAutofit/>
          </a:bodyPr>
          <a:lstStyle/>
          <a:p>
            <a:pPr algn="just">
              <a:buNone/>
            </a:pPr>
            <a:r>
              <a:rPr lang="en-US" dirty="0" smtClean="0"/>
              <a:t>	The State Governments shall implement MDMS covering entitlements under sections 5 of NFSA in accordance with the guidelines, including cost sharing, between the Central Government and the State Governments in such manner as may be prescribed by the Central Government.</a:t>
            </a:r>
          </a:p>
          <a:p>
            <a:pPr algn="just">
              <a:buNone/>
            </a:pPr>
            <a:endParaRPr lang="en-US" sz="2800" i="1" dirty="0" smtClean="0"/>
          </a:p>
          <a:p>
            <a:pPr algn="r">
              <a:buNone/>
            </a:pPr>
            <a:r>
              <a:rPr lang="en-US" sz="2400" b="1" i="1" dirty="0" smtClean="0"/>
              <a:t>Ref: Section 7 of NFSA</a:t>
            </a:r>
          </a:p>
        </p:txBody>
      </p:sp>
      <p:sp>
        <p:nvSpPr>
          <p:cNvPr id="4" name="Slide Number Placeholder 3"/>
          <p:cNvSpPr>
            <a:spLocks noGrp="1"/>
          </p:cNvSpPr>
          <p:nvPr>
            <p:ph type="sldNum" sz="quarter" idx="12"/>
          </p:nvPr>
        </p:nvSpPr>
        <p:spPr/>
        <p:txBody>
          <a:bodyPr/>
          <a:lstStyle/>
          <a:p>
            <a:fld id="{F53E7A61-0F23-415B-9D42-DD3E25105AAB}" type="slidenum">
              <a:rPr lang="en-IN" smtClean="0">
                <a:solidFill>
                  <a:prstClr val="black">
                    <a:tint val="75000"/>
                  </a:prstClr>
                </a:solidFill>
              </a:rPr>
              <a:pPr/>
              <a:t>9</a:t>
            </a:fld>
            <a:endParaRPr lang="en-IN">
              <a:solidFill>
                <a:prstClr val="black">
                  <a:tint val="75000"/>
                </a:prstClr>
              </a:solidFill>
            </a:endParaRPr>
          </a:p>
        </p:txBody>
      </p:sp>
    </p:spTree>
    <p:extLst>
      <p:ext uri="{BB962C8B-B14F-4D97-AF65-F5344CB8AC3E}">
        <p14:creationId xmlns:p14="http://schemas.microsoft.com/office/powerpoint/2010/main" xmlns="" val="112106355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768</Words>
  <Application>Microsoft Office PowerPoint</Application>
  <PresentationFormat>On-screen Show (4:3)</PresentationFormat>
  <Paragraphs>107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National Food Security Act (NFSA), 2013</vt:lpstr>
      <vt:lpstr>National Food Security Act - Definitions</vt:lpstr>
      <vt:lpstr>Contd ….</vt:lpstr>
      <vt:lpstr>Slide 5</vt:lpstr>
      <vt:lpstr>Nutritional Support to Children</vt:lpstr>
      <vt:lpstr>NFSA- Nutritional Norms</vt:lpstr>
      <vt:lpstr> Infrastructure at Schools</vt:lpstr>
      <vt:lpstr> Implementation and Cost Sharing</vt:lpstr>
      <vt:lpstr> Food Security Allowances</vt:lpstr>
      <vt:lpstr> Framing of Rules for the implementation of MDMS</vt:lpstr>
      <vt:lpstr>Grievance Redressal Mechanism</vt:lpstr>
      <vt:lpstr> Constitution of State Food Commission</vt:lpstr>
      <vt:lpstr>Setting up of Vigilance Committee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HUMAN RESOURCE DEVELOPMENT  (Department of School Education and Literacy) New Delhi  NOTIFICATION RULES Dated: 30th September, 2015</dc:title>
  <dc:creator>MIS-MDM</dc:creator>
  <cp:lastModifiedBy>MIS-MDM</cp:lastModifiedBy>
  <cp:revision>42</cp:revision>
  <dcterms:created xsi:type="dcterms:W3CDTF">2006-08-16T00:00:00Z</dcterms:created>
  <dcterms:modified xsi:type="dcterms:W3CDTF">2017-05-25T05:32:14Z</dcterms:modified>
</cp:coreProperties>
</file>